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4" r:id="rId8"/>
    <p:sldId id="260" r:id="rId9"/>
    <p:sldId id="266" r:id="rId10"/>
    <p:sldId id="267" r:id="rId11"/>
    <p:sldId id="268" r:id="rId12"/>
    <p:sldId id="269" r:id="rId13"/>
    <p:sldId id="271" r:id="rId14"/>
    <p:sldId id="272" r:id="rId15"/>
    <p:sldId id="274" r:id="rId16"/>
    <p:sldId id="273" r:id="rId17"/>
    <p:sldId id="261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94660"/>
  </p:normalViewPr>
  <p:slideViewPr>
    <p:cSldViewPr snapToGrid="0">
      <p:cViewPr>
        <p:scale>
          <a:sx n="75" d="100"/>
          <a:sy n="75" d="100"/>
        </p:scale>
        <p:origin x="3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B7D7B-426F-4B09-A667-A48F2F5DC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F3E56-F7AE-44D4-9030-B7FE85717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C6248-512C-4C40-AEDF-FBF1BC8A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A78D1-0BEE-4140-B28A-B9CDD3E6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DAF12-5D6D-408F-AA56-1FE8CD5F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0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B6547-E0A2-42FE-8506-36D006D9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E05443-050F-499B-9804-CB13C48A3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0C277-29C6-4CA9-A7EE-A314A659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DFC39-55AD-4A1C-AB38-83D64A60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1A758-FD02-488A-88DF-31876B5A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0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CEA839-675C-4740-A6AE-74EEAF53A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E0E062-6997-488A-8571-3C50FD681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5107E-06AC-411B-A19A-92080060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76B95-5D46-41AD-AEE7-B07EBB78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090CE-19EF-4F57-BBD0-BD2CB058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1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2CB92-69BE-429F-A062-4805B079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6FC74B-2DBB-4C8E-BFA6-973362A1D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D27E9-0E25-4726-89C4-D52A36E9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58C17-75F7-4A09-8674-BD510ECB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4CC29-B247-4453-93F5-ACD16A92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60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90AF1-1758-4B30-AEDB-4971FAA7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5447DF-F6D5-45BC-91A7-7D07437A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381354-7A4A-4AAB-8DEF-7ECFDC22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CCCDB-B600-46B6-A09A-0E25C735A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205DAD-9E78-4F2A-AAFB-853AA53E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84F95-4003-4749-95BC-E9811DCE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3FD10D-7351-4FB0-A72A-5C8240AB4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897E06-9980-4EE5-A6A2-293FCDC2C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64D47-56EE-4DDC-B07C-462EE88B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C361B-AD4B-4FAD-B699-39AB2F2D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15433-2743-490E-B2FB-C322F0E1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EA68C-B31E-4515-8FEF-7C813096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F70976-BD7A-4ABD-92F3-5AB55F562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45A18-FFCE-4D42-8930-871CCCF4D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6AB561-A5A4-400C-8736-22050B591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D725D8-C304-419C-87EC-970EA41E0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9E7A66-D684-4702-A39B-3A1FE6EF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E06787-3145-42AE-9D19-7BF56185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BFE3B4-4EF5-47A9-9289-7A357AF3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578B5-BBD3-4E8A-88F6-16AF1038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898235-81A9-458C-8842-9C87BEE4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A2C0A-925F-40F8-AD43-32353C4C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397C49-94D1-4E21-A963-222D84A9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3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F7A8B-6B2C-4F1B-A152-2BF0FC50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D07118-2BA4-417E-858F-4B95B990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47F64-AF6C-4F1A-82E2-921755E5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8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BCE3B-14EC-40B9-B80B-58B1B8C5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32F42-0F68-4419-ABE0-05B46DDC0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272E95-0A77-4D5E-8365-C3A6695B8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E14F9-8413-42EA-BF09-C0B95DBC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44A5C4-2EC3-4E47-8884-679535E0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E33770-439D-4AFA-8967-731303F3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FF8FB-7CA4-4938-9F80-645F2C9A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55DA89-A816-4687-A91D-0B10C64FF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A3C53D-AFD9-428E-9617-C1114953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1F81BB-36CC-4BAC-A35C-8FD7A0B5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FDA38-DFEF-4E70-BEF5-40A41F05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761643-227D-4078-8722-0B8E177D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8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7D2C3D-22CD-4C64-B406-2D3C1351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221E36-F576-4088-A9E3-8DCF334B4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A352C-2ACA-408E-AF67-800FF8D1E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43455-BFDE-4920-8121-B18102501414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63ECC-D059-4E76-A484-CC1280491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0DF61-68D0-4665-B2AD-71854B20B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B338-092A-4329-9462-5E3F4C450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3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ide home background pngì ëí ì´ë¯¸ì§ ê²ìê²°ê³¼">
            <a:extLst>
              <a:ext uri="{FF2B5EF4-FFF2-40B4-BE49-F238E27FC236}">
                <a16:creationId xmlns:a16="http://schemas.microsoft.com/office/drawing/2014/main" id="{12574DD9-34ED-4D58-A9DA-362A4CB1A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7B6EEB-F0CC-4AB3-B6AD-DC8B3859F9E0}"/>
              </a:ext>
            </a:extLst>
          </p:cNvPr>
          <p:cNvSpPr/>
          <p:nvPr/>
        </p:nvSpPr>
        <p:spPr>
          <a:xfrm>
            <a:off x="0" y="1906859"/>
            <a:ext cx="12192000" cy="3044279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5FE72-AB4E-482E-9673-3B75434F9531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Smart Home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inside home background pngì ëí ì´ë¯¸ì§ ê²ìê²°ê³¼">
            <a:extLst>
              <a:ext uri="{FF2B5EF4-FFF2-40B4-BE49-F238E27FC236}">
                <a16:creationId xmlns:a16="http://schemas.microsoft.com/office/drawing/2014/main" id="{3AC1854A-76A6-4942-B78A-9736EF950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 b="72195"/>
          <a:stretch/>
        </p:blipFill>
        <p:spPr bwMode="auto">
          <a:xfrm>
            <a:off x="0" y="0"/>
            <a:ext cx="12192000" cy="19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nside home background pngì ëí ì´ë¯¸ì§ ê²ìê²°ê³¼">
            <a:extLst>
              <a:ext uri="{FF2B5EF4-FFF2-40B4-BE49-F238E27FC236}">
                <a16:creationId xmlns:a16="http://schemas.microsoft.com/office/drawing/2014/main" id="{86147984-17A5-4070-B3BF-F8E314DB4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72195" r="5556"/>
          <a:stretch/>
        </p:blipFill>
        <p:spPr bwMode="auto">
          <a:xfrm>
            <a:off x="0" y="4951138"/>
            <a:ext cx="12192000" cy="19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21B8AE-9D04-4358-992F-1AB688716E41}"/>
              </a:ext>
            </a:extLst>
          </p:cNvPr>
          <p:cNvSpPr txBox="1"/>
          <p:nvPr/>
        </p:nvSpPr>
        <p:spPr>
          <a:xfrm>
            <a:off x="0" y="639633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</a:rPr>
              <a:t>인재훈</a:t>
            </a:r>
          </a:p>
        </p:txBody>
      </p:sp>
    </p:spTree>
    <p:extLst>
      <p:ext uri="{BB962C8B-B14F-4D97-AF65-F5344CB8AC3E}">
        <p14:creationId xmlns:p14="http://schemas.microsoft.com/office/powerpoint/2010/main" val="1184845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err="1"/>
              <a:t>Thunkable</a:t>
            </a:r>
            <a:r>
              <a:rPr lang="ko-KR" altLang="en-US" sz="3200" b="1" dirty="0"/>
              <a:t>을 통한 </a:t>
            </a:r>
            <a:r>
              <a:rPr lang="en-US" altLang="ko-KR" sz="3200" b="1" dirty="0"/>
              <a:t>Android &amp; IOS </a:t>
            </a:r>
            <a:r>
              <a:rPr lang="ko-KR" altLang="en-US" sz="3200" b="1" dirty="0"/>
              <a:t>앱 코딩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5D18C-B265-43C0-9811-E0DB0F1E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7" y="2828338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87F736-D53D-4736-A23F-020A0449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18" y="2841745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E9F7F7-3F4E-42D8-9F2C-4CD60A5FE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751" y="2841744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04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D6113E-47CA-41BB-9DF7-B4086210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69" y="1799109"/>
            <a:ext cx="2816347" cy="5012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26C68D-BDCB-4911-BD2D-DC44FBE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27" y="1799109"/>
            <a:ext cx="2816347" cy="50120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D208F5-F5B7-4BDC-8DB4-E6C5F7535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98" y="1799109"/>
            <a:ext cx="2816347" cy="50120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514053-0667-4937-BB77-3006AE9C81D8}"/>
              </a:ext>
            </a:extLst>
          </p:cNvPr>
          <p:cNvSpPr/>
          <p:nvPr/>
        </p:nvSpPr>
        <p:spPr>
          <a:xfrm>
            <a:off x="0" y="5921298"/>
            <a:ext cx="12192000" cy="936702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0" y="609726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</a:rPr>
              <a:t>동네 날씨 </a:t>
            </a:r>
            <a:r>
              <a:rPr lang="en-US" altLang="ko-KR" sz="3200" b="1" dirty="0">
                <a:solidFill>
                  <a:schemeClr val="bg1"/>
                </a:solidFill>
              </a:rPr>
              <a:t>2. IoT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Device </a:t>
            </a:r>
            <a:r>
              <a:rPr lang="ko-KR" altLang="en-US" sz="3200" b="1" dirty="0">
                <a:solidFill>
                  <a:schemeClr val="bg1"/>
                </a:solidFill>
              </a:rPr>
              <a:t>설정 </a:t>
            </a:r>
            <a:r>
              <a:rPr lang="en-US" altLang="ko-KR" sz="3200" b="1" dirty="0">
                <a:solidFill>
                  <a:schemeClr val="bg1"/>
                </a:solidFill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</a:rPr>
              <a:t>설정</a:t>
            </a:r>
            <a:r>
              <a:rPr lang="en-US" altLang="ko-KR" sz="3200" b="1" dirty="0">
                <a:solidFill>
                  <a:schemeClr val="bg1"/>
                </a:solidFill>
              </a:rPr>
              <a:t>(IoT </a:t>
            </a:r>
            <a:r>
              <a:rPr lang="en-US" altLang="ko-KR" sz="3200" b="1" dirty="0" err="1">
                <a:solidFill>
                  <a:schemeClr val="bg1"/>
                </a:solidFill>
              </a:rPr>
              <a:t>GateWay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3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3F33BD-8F40-4B51-BD30-9961A252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27" y="1799109"/>
            <a:ext cx="2816347" cy="50120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D34B279-3F76-4141-B8E9-954F0B60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69" y="1799109"/>
            <a:ext cx="2816347" cy="50120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FFB784-1A7B-4B7D-935C-AB6290E3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98" y="1799109"/>
            <a:ext cx="2816347" cy="50120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514053-0667-4937-BB77-3006AE9C81D8}"/>
              </a:ext>
            </a:extLst>
          </p:cNvPr>
          <p:cNvSpPr/>
          <p:nvPr/>
        </p:nvSpPr>
        <p:spPr>
          <a:xfrm>
            <a:off x="0" y="5921298"/>
            <a:ext cx="12192000" cy="936702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0" y="609726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App</a:t>
            </a:r>
            <a:r>
              <a:rPr lang="ko-KR" altLang="en-US" sz="3200" b="1" dirty="0">
                <a:solidFill>
                  <a:schemeClr val="bg1"/>
                </a:solidFill>
              </a:rPr>
              <a:t>과 </a:t>
            </a:r>
            <a:r>
              <a:rPr lang="en-US" altLang="ko-KR" sz="3200" b="1" dirty="0">
                <a:solidFill>
                  <a:schemeClr val="bg1"/>
                </a:solidFill>
              </a:rPr>
              <a:t>IoT </a:t>
            </a:r>
            <a:r>
              <a:rPr lang="en-US" altLang="ko-KR" sz="3200" b="1" dirty="0" err="1">
                <a:solidFill>
                  <a:schemeClr val="bg1"/>
                </a:solidFill>
              </a:rPr>
              <a:t>GateWay</a:t>
            </a: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연결 테스트</a:t>
            </a:r>
          </a:p>
        </p:txBody>
      </p:sp>
    </p:spTree>
    <p:extLst>
      <p:ext uri="{BB962C8B-B14F-4D97-AF65-F5344CB8AC3E}">
        <p14:creationId xmlns:p14="http://schemas.microsoft.com/office/powerpoint/2010/main" val="311871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31F39-FCB1-4BDA-82D2-3A696283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40" y="1714500"/>
            <a:ext cx="3806190" cy="5074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F3D22B-A24F-4B0B-96DB-95B24A54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72" y="1714500"/>
            <a:ext cx="3806190" cy="5074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5A84E4-7E6F-478A-95FF-4FE94ED3245E}"/>
              </a:ext>
            </a:extLst>
          </p:cNvPr>
          <p:cNvSpPr/>
          <p:nvPr/>
        </p:nvSpPr>
        <p:spPr>
          <a:xfrm>
            <a:off x="0" y="5921298"/>
            <a:ext cx="12192000" cy="936702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0A2C42-A844-420B-9492-7914AE262668}"/>
              </a:ext>
            </a:extLst>
          </p:cNvPr>
          <p:cNvSpPr/>
          <p:nvPr/>
        </p:nvSpPr>
        <p:spPr>
          <a:xfrm>
            <a:off x="0" y="609726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App</a:t>
            </a:r>
            <a:r>
              <a:rPr lang="ko-KR" altLang="en-US" sz="3200" b="1" dirty="0">
                <a:solidFill>
                  <a:schemeClr val="bg1"/>
                </a:solidFill>
              </a:rPr>
              <a:t>이 </a:t>
            </a:r>
            <a:r>
              <a:rPr lang="en-US" altLang="ko-KR" sz="3200" b="1" dirty="0" err="1">
                <a:solidFill>
                  <a:schemeClr val="bg1"/>
                </a:solidFill>
              </a:rPr>
              <a:t>GateWay</a:t>
            </a:r>
            <a:r>
              <a:rPr lang="ko-KR" altLang="en-US" sz="3200" b="1" dirty="0">
                <a:solidFill>
                  <a:schemeClr val="bg1"/>
                </a:solidFill>
              </a:rPr>
              <a:t>와의 통신 상태 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FF14D3-6F05-43E0-A9B7-020A85E2B76D}"/>
              </a:ext>
            </a:extLst>
          </p:cNvPr>
          <p:cNvSpPr/>
          <p:nvPr/>
        </p:nvSpPr>
        <p:spPr>
          <a:xfrm>
            <a:off x="3200401" y="3688080"/>
            <a:ext cx="589280" cy="22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878414-30BC-461C-AFEC-78A197263066}"/>
              </a:ext>
            </a:extLst>
          </p:cNvPr>
          <p:cNvSpPr/>
          <p:nvPr/>
        </p:nvSpPr>
        <p:spPr>
          <a:xfrm>
            <a:off x="8819908" y="3799840"/>
            <a:ext cx="589280" cy="223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2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Device </a:t>
            </a:r>
            <a:r>
              <a:rPr lang="ko-KR" altLang="en-US" sz="3200" b="1" dirty="0"/>
              <a:t>코딩 및 테스트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34" y="2841746"/>
            <a:ext cx="3645465" cy="3641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3E133E-B5D9-4600-9888-649AB7E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56" t="20351" r="4644" b="26549"/>
          <a:stretch/>
        </p:blipFill>
        <p:spPr>
          <a:xfrm>
            <a:off x="4268519" y="2841746"/>
            <a:ext cx="3645466" cy="3641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941F71-072F-47D3-9C8A-2F4C45B41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47" t="24757" r="4653" b="22143"/>
          <a:stretch/>
        </p:blipFill>
        <p:spPr>
          <a:xfrm>
            <a:off x="8167503" y="2841746"/>
            <a:ext cx="3645464" cy="3641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1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Device </a:t>
            </a:r>
            <a:r>
              <a:rPr lang="ko-KR" altLang="en-US" sz="3200" b="1" dirty="0"/>
              <a:t>코딩 및 테스트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7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12D78E-0A9F-427E-89F7-CA04AECD1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19" y="2841746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E03E6-0814-4A8C-8D63-FC3C7C12F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51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5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Device </a:t>
            </a:r>
            <a:r>
              <a:rPr lang="ko-KR" altLang="en-US" sz="3200" b="1" dirty="0"/>
              <a:t>코딩 및 테스트</a:t>
            </a:r>
            <a:endParaRPr lang="en-US" altLang="ko-KR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7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E03E6-0814-4A8C-8D63-FC3C7C12F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51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15170C-6A9E-4154-8777-8D9497A15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" t="19937" r="630" b="23865"/>
          <a:stretch/>
        </p:blipFill>
        <p:spPr>
          <a:xfrm>
            <a:off x="4280093" y="2828339"/>
            <a:ext cx="3643385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1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Future Direction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BC6EB7-33BD-4D46-AC2F-A0EDA082B0AB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1F113A-005F-40B9-9919-6B5C1975DBFF}"/>
              </a:ext>
            </a:extLst>
          </p:cNvPr>
          <p:cNvSpPr/>
          <p:nvPr/>
        </p:nvSpPr>
        <p:spPr>
          <a:xfrm>
            <a:off x="590308" y="2007215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전선과 보드가 노출되지 않도록 전용 케이스 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01180A-0D67-4E1E-B470-CD5321337342}"/>
              </a:ext>
            </a:extLst>
          </p:cNvPr>
          <p:cNvSpPr/>
          <p:nvPr/>
        </p:nvSpPr>
        <p:spPr>
          <a:xfrm>
            <a:off x="590309" y="2599342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예약시간 설정 기능을 추가하여 설정된 시간대에 </a:t>
            </a:r>
            <a:r>
              <a:rPr lang="en-US" altLang="ko-KR" sz="2400" b="1" dirty="0"/>
              <a:t>On/Off </a:t>
            </a:r>
            <a:r>
              <a:rPr lang="ko-KR" altLang="en-US" sz="2400" b="1" dirty="0"/>
              <a:t>하도록 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C5641F-A788-4DBE-A689-0A97109D3CCB}"/>
              </a:ext>
            </a:extLst>
          </p:cNvPr>
          <p:cNvSpPr/>
          <p:nvPr/>
        </p:nvSpPr>
        <p:spPr>
          <a:xfrm>
            <a:off x="590309" y="3191469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3. 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에 </a:t>
            </a:r>
            <a:r>
              <a:rPr lang="ko-KR" altLang="en-US" sz="2400" b="1" dirty="0" err="1"/>
              <a:t>온습도</a:t>
            </a:r>
            <a:r>
              <a:rPr lang="ko-KR" altLang="en-US" sz="2400" b="1" dirty="0"/>
              <a:t> 센서를 연결하여 집 내부 온습도를 측정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8049A-28F0-4B39-A778-0BDAAAAB7BB0}"/>
              </a:ext>
            </a:extLst>
          </p:cNvPr>
          <p:cNvSpPr/>
          <p:nvPr/>
        </p:nvSpPr>
        <p:spPr>
          <a:xfrm>
            <a:off x="590307" y="3783596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다른 </a:t>
            </a:r>
            <a:r>
              <a:rPr lang="en-US" altLang="ko-KR" sz="2400" b="1" dirty="0"/>
              <a:t>IoT Device</a:t>
            </a:r>
            <a:r>
              <a:rPr lang="ko-KR" altLang="en-US" sz="2400" b="1" dirty="0"/>
              <a:t>를 제작하여 </a:t>
            </a:r>
            <a:r>
              <a:rPr lang="en-US" altLang="ko-KR" sz="2400" b="1" dirty="0"/>
              <a:t>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와 연결 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D5D4B3-A1B1-44FB-BEFE-0417E5FCFF62}"/>
              </a:ext>
            </a:extLst>
          </p:cNvPr>
          <p:cNvSpPr/>
          <p:nvPr/>
        </p:nvSpPr>
        <p:spPr>
          <a:xfrm>
            <a:off x="590309" y="4375723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릴레이 모듈을 전선을 직접 연결하는 방법을 </a:t>
            </a:r>
            <a:r>
              <a:rPr lang="ko-KR" altLang="en-US" sz="2400" b="1" dirty="0" err="1"/>
              <a:t>멀티텝에</a:t>
            </a:r>
            <a:r>
              <a:rPr lang="ko-KR" altLang="en-US" sz="2400" b="1" dirty="0"/>
              <a:t> 연결하는 방식으로 변경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ED6744-6EC6-44CD-80B2-15FEB5067088}"/>
              </a:ext>
            </a:extLst>
          </p:cNvPr>
          <p:cNvSpPr/>
          <p:nvPr/>
        </p:nvSpPr>
        <p:spPr>
          <a:xfrm>
            <a:off x="590309" y="4967850"/>
            <a:ext cx="11601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기타 오류들을 확인하여 해결</a:t>
            </a:r>
          </a:p>
        </p:txBody>
      </p:sp>
    </p:spTree>
    <p:extLst>
      <p:ext uri="{BB962C8B-B14F-4D97-AF65-F5344CB8AC3E}">
        <p14:creationId xmlns:p14="http://schemas.microsoft.com/office/powerpoint/2010/main" val="239684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ight home backgroundì ëí ì´ë¯¸ì§ ê²ìê²°ê³¼">
            <a:extLst>
              <a:ext uri="{FF2B5EF4-FFF2-40B4-BE49-F238E27FC236}">
                <a16:creationId xmlns:a16="http://schemas.microsoft.com/office/drawing/2014/main" id="{3C05CDC1-BF6E-44F6-99C7-DF8949125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4" t="329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2AEACD-5811-4462-9EEC-A4405FD5FAAF}"/>
              </a:ext>
            </a:extLst>
          </p:cNvPr>
          <p:cNvSpPr/>
          <p:nvPr/>
        </p:nvSpPr>
        <p:spPr>
          <a:xfrm>
            <a:off x="0" y="1906859"/>
            <a:ext cx="12192000" cy="304427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342A-099E-4B49-8EBC-E03AA7DA1894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Thank You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79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ome inside backgroundì ëí ì´ë¯¸ì§ ê²ìê²°ê³¼">
            <a:extLst>
              <a:ext uri="{FF2B5EF4-FFF2-40B4-BE49-F238E27FC236}">
                <a16:creationId xmlns:a16="http://schemas.microsoft.com/office/drawing/2014/main" id="{AB20CBFD-FD6C-409F-9590-F56B9D60D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0"/>
          <a:stretch/>
        </p:blipFill>
        <p:spPr bwMode="auto">
          <a:xfrm>
            <a:off x="0" y="0"/>
            <a:ext cx="12192000" cy="68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D6DEF09-7F2D-445C-B812-F61EB853B5C2}"/>
              </a:ext>
            </a:extLst>
          </p:cNvPr>
          <p:cNvSpPr/>
          <p:nvPr/>
        </p:nvSpPr>
        <p:spPr>
          <a:xfrm>
            <a:off x="6096000" y="-7442"/>
            <a:ext cx="6096000" cy="6865442"/>
          </a:xfrm>
          <a:prstGeom prst="rect">
            <a:avLst/>
          </a:prstGeom>
          <a:solidFill>
            <a:schemeClr val="dk1">
              <a:alpha val="7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08A12-AD7D-48A1-9FEA-57A28D7E1867}"/>
              </a:ext>
            </a:extLst>
          </p:cNvPr>
          <p:cNvSpPr txBox="1"/>
          <p:nvPr/>
        </p:nvSpPr>
        <p:spPr>
          <a:xfrm>
            <a:off x="6095986" y="30750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Smart Home Device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48A79-6A34-4971-B20C-DCC911427AAB}"/>
              </a:ext>
            </a:extLst>
          </p:cNvPr>
          <p:cNvSpPr txBox="1"/>
          <p:nvPr/>
        </p:nvSpPr>
        <p:spPr>
          <a:xfrm>
            <a:off x="6095995" y="2016282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Internet of Things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1A1C0-C6A6-427F-B4DF-9A72918C2059}"/>
              </a:ext>
            </a:extLst>
          </p:cNvPr>
          <p:cNvSpPr txBox="1"/>
          <p:nvPr/>
        </p:nvSpPr>
        <p:spPr>
          <a:xfrm>
            <a:off x="6095986" y="4133832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Production Process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0507F-612C-4EE0-9DDC-98B5B8AEE920}"/>
              </a:ext>
            </a:extLst>
          </p:cNvPr>
          <p:cNvSpPr txBox="1"/>
          <p:nvPr/>
        </p:nvSpPr>
        <p:spPr>
          <a:xfrm>
            <a:off x="6095986" y="5192607"/>
            <a:ext cx="609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Future Direction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B9CA2-FF1B-4262-91E1-D4C54551B7EA}"/>
              </a:ext>
            </a:extLst>
          </p:cNvPr>
          <p:cNvSpPr txBox="1"/>
          <p:nvPr/>
        </p:nvSpPr>
        <p:spPr>
          <a:xfrm>
            <a:off x="6095986" y="550943"/>
            <a:ext cx="609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Index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pic>
        <p:nvPicPr>
          <p:cNvPr id="18" name="Picture 6" descr="home inside backgroundì ëí ì´ë¯¸ì§ ê²ìê²°ê³¼">
            <a:extLst>
              <a:ext uri="{FF2B5EF4-FFF2-40B4-BE49-F238E27FC236}">
                <a16:creationId xmlns:a16="http://schemas.microsoft.com/office/drawing/2014/main" id="{50458206-A647-4907-BCDC-3CE17A05E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80" r="50000"/>
          <a:stretch/>
        </p:blipFill>
        <p:spPr bwMode="auto">
          <a:xfrm>
            <a:off x="0" y="7442"/>
            <a:ext cx="6095996" cy="68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1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Internet of Things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BC620E-D4BB-43E1-A4DC-FF7223BFFC9D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D6BA0D-403E-4D18-B141-9B5C4770F924}"/>
              </a:ext>
            </a:extLst>
          </p:cNvPr>
          <p:cNvSpPr/>
          <p:nvPr/>
        </p:nvSpPr>
        <p:spPr>
          <a:xfrm>
            <a:off x="335280" y="5212080"/>
            <a:ext cx="118567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인간과 사물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서비스 세 가지 분산된 환경 요소에 대해 인간의 명시적</a:t>
            </a:r>
            <a:endParaRPr lang="en-US" altLang="ko-KR" sz="2800" b="1" dirty="0"/>
          </a:p>
          <a:p>
            <a:r>
              <a:rPr lang="ko-KR" altLang="en-US" sz="2800" b="1" dirty="0"/>
              <a:t>개입 없이 상호 협력적으로 센싱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네트워킹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정보 처리 등 지능적 관계를</a:t>
            </a:r>
            <a:endParaRPr lang="en-US" altLang="ko-KR" sz="2800" b="1" dirty="0"/>
          </a:p>
          <a:p>
            <a:r>
              <a:rPr lang="ko-KR" altLang="en-US" sz="2800" b="1" dirty="0"/>
              <a:t>형성하는 사물 공간 연결망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24C8F-9885-4F76-99DE-4C70E2350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25" t="47556" r="50000" b="36000"/>
          <a:stretch/>
        </p:blipFill>
        <p:spPr>
          <a:xfrm>
            <a:off x="4403960" y="1771712"/>
            <a:ext cx="3536475" cy="2540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1AD236-34C6-4ADC-9971-65563156B4A2}"/>
              </a:ext>
            </a:extLst>
          </p:cNvPr>
          <p:cNvSpPr/>
          <p:nvPr/>
        </p:nvSpPr>
        <p:spPr>
          <a:xfrm>
            <a:off x="3783282" y="4349391"/>
            <a:ext cx="4826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사물 인터넷 </a:t>
            </a:r>
            <a:r>
              <a:rPr lang="en-US" altLang="ko-KR" sz="2400" b="1" dirty="0"/>
              <a:t>(Internet of Things)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28403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Wemos d1 miniì ëí ì´ë¯¸ì§ ê²ìê²°ê³¼">
            <a:extLst>
              <a:ext uri="{FF2B5EF4-FFF2-40B4-BE49-F238E27FC236}">
                <a16:creationId xmlns:a16="http://schemas.microsoft.com/office/drawing/2014/main" id="{0391DC1E-378C-4633-9D6D-7B846AA3A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r="21814"/>
          <a:stretch/>
        </p:blipFill>
        <p:spPr bwMode="auto">
          <a:xfrm>
            <a:off x="5372100" y="2916718"/>
            <a:ext cx="1447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4931675" y="4955068"/>
            <a:ext cx="2328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 </a:t>
            </a:r>
            <a:r>
              <a:rPr lang="en-US" altLang="ko-KR" sz="2000" b="1" dirty="0" err="1"/>
              <a:t>GateWay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Wemos</a:t>
            </a:r>
            <a:r>
              <a:rPr lang="en-US" altLang="ko-KR" sz="2000" b="1" dirty="0"/>
              <a:t> D1 mini)</a:t>
            </a:r>
            <a:endParaRPr lang="ko-KR" altLang="en-US" sz="2000" b="1" dirty="0"/>
          </a:p>
        </p:txBody>
      </p:sp>
      <p:pic>
        <p:nvPicPr>
          <p:cNvPr id="5124" name="Picture 4" descr="iptime pngì ëí ì´ë¯¸ì§ ê²ìê²°ê³¼">
            <a:extLst>
              <a:ext uri="{FF2B5EF4-FFF2-40B4-BE49-F238E27FC236}">
                <a16:creationId xmlns:a16="http://schemas.microsoft.com/office/drawing/2014/main" id="{B3E9EEC1-FA45-4F42-AE03-45A6BE32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2" y="2916718"/>
            <a:ext cx="1826128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1A0121-5E11-444E-AA14-58927016E7D9}"/>
              </a:ext>
            </a:extLst>
          </p:cNvPr>
          <p:cNvSpPr/>
          <p:nvPr/>
        </p:nvSpPr>
        <p:spPr>
          <a:xfrm>
            <a:off x="896243" y="4955068"/>
            <a:ext cx="17534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Access Point</a:t>
            </a:r>
            <a:endParaRPr lang="ko-KR" altLang="en-US" sz="2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CBDC3C-9B0C-4624-B892-619A66E18421}"/>
              </a:ext>
            </a:extLst>
          </p:cNvPr>
          <p:cNvSpPr/>
          <p:nvPr/>
        </p:nvSpPr>
        <p:spPr>
          <a:xfrm>
            <a:off x="8718966" y="5001235"/>
            <a:ext cx="3459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Smart Home Device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Things+Arduino+Module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21356-18DB-4E31-BFF2-22C6349B7DC8}"/>
              </a:ext>
            </a:extLst>
          </p:cNvPr>
          <p:cNvGrpSpPr/>
          <p:nvPr/>
        </p:nvGrpSpPr>
        <p:grpSpPr>
          <a:xfrm>
            <a:off x="9505950" y="2916718"/>
            <a:ext cx="1885950" cy="1977837"/>
            <a:chOff x="9505950" y="2786986"/>
            <a:chExt cx="1885950" cy="1977837"/>
          </a:xfrm>
        </p:grpSpPr>
        <p:pic>
          <p:nvPicPr>
            <p:cNvPr id="5126" name="Picture 6" descr="ê´ë ¨ ì´ë¯¸ì§">
              <a:extLst>
                <a:ext uri="{FF2B5EF4-FFF2-40B4-BE49-F238E27FC236}">
                  <a16:creationId xmlns:a16="http://schemas.microsoft.com/office/drawing/2014/main" id="{ACEEA775-DEF0-46DD-8D03-85C0BAC03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50" y="2786986"/>
              <a:ext cx="188595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emos d1 miniì ëí ì´ë¯¸ì§ ê²ìê²°ê³¼">
              <a:extLst>
                <a:ext uri="{FF2B5EF4-FFF2-40B4-BE49-F238E27FC236}">
                  <a16:creationId xmlns:a16="http://schemas.microsoft.com/office/drawing/2014/main" id="{13B63AA2-43D5-4F3D-87CB-4CFF7F9AB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8" r="21814"/>
            <a:stretch/>
          </p:blipFill>
          <p:spPr bwMode="auto">
            <a:xfrm>
              <a:off x="10670857" y="4020298"/>
              <a:ext cx="501015" cy="65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ë¦´ë ì´ëª¨ë pngì ëí ì´ë¯¸ì§ ê²ìê²°ê³¼">
              <a:extLst>
                <a:ext uri="{FF2B5EF4-FFF2-40B4-BE49-F238E27FC236}">
                  <a16:creationId xmlns:a16="http://schemas.microsoft.com/office/drawing/2014/main" id="{992598BC-674E-4928-82C8-8FC908E9C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671" y="3975589"/>
              <a:ext cx="789234" cy="78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D8E4660B-1C4D-4B64-8099-16D562682762}"/>
              </a:ext>
            </a:extLst>
          </p:cNvPr>
          <p:cNvSpPr/>
          <p:nvPr/>
        </p:nvSpPr>
        <p:spPr>
          <a:xfrm>
            <a:off x="2847265" y="2574050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아래로 구부러짐 17">
            <a:extLst>
              <a:ext uri="{FF2B5EF4-FFF2-40B4-BE49-F238E27FC236}">
                <a16:creationId xmlns:a16="http://schemas.microsoft.com/office/drawing/2014/main" id="{34F43F37-BABA-4E04-8E7C-4352F9056474}"/>
              </a:ext>
            </a:extLst>
          </p:cNvPr>
          <p:cNvSpPr/>
          <p:nvPr/>
        </p:nvSpPr>
        <p:spPr>
          <a:xfrm>
            <a:off x="7214958" y="2574050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화살표: 아래로 구부러짐 18">
            <a:extLst>
              <a:ext uri="{FF2B5EF4-FFF2-40B4-BE49-F238E27FC236}">
                <a16:creationId xmlns:a16="http://schemas.microsoft.com/office/drawing/2014/main" id="{A061147C-91EA-47FE-8AE3-2E00B180C959}"/>
              </a:ext>
            </a:extLst>
          </p:cNvPr>
          <p:cNvSpPr/>
          <p:nvPr/>
        </p:nvSpPr>
        <p:spPr>
          <a:xfrm rot="10800000">
            <a:off x="2810951" y="4383352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화살표: 아래로 구부러짐 19">
            <a:extLst>
              <a:ext uri="{FF2B5EF4-FFF2-40B4-BE49-F238E27FC236}">
                <a16:creationId xmlns:a16="http://schemas.microsoft.com/office/drawing/2014/main" id="{05CE7A41-9D37-42C9-9601-50593ED7D1E3}"/>
              </a:ext>
            </a:extLst>
          </p:cNvPr>
          <p:cNvSpPr/>
          <p:nvPr/>
        </p:nvSpPr>
        <p:spPr>
          <a:xfrm rot="10800000">
            <a:off x="7212683" y="4383352"/>
            <a:ext cx="2327306" cy="761984"/>
          </a:xfrm>
          <a:prstGeom prst="curved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5D3040-9D6D-4C8D-BE00-18D3E4DBD7A1}"/>
              </a:ext>
            </a:extLst>
          </p:cNvPr>
          <p:cNvSpPr/>
          <p:nvPr/>
        </p:nvSpPr>
        <p:spPr>
          <a:xfrm>
            <a:off x="2511159" y="3449980"/>
            <a:ext cx="2926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Internet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Data</a:t>
            </a:r>
            <a:r>
              <a:rPr lang="ko-KR" altLang="en-US" sz="2000" b="1" dirty="0"/>
              <a:t> 전송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11E8EC-AE1F-48B4-9B4B-8E1554D8A849}"/>
              </a:ext>
            </a:extLst>
          </p:cNvPr>
          <p:cNvSpPr/>
          <p:nvPr/>
        </p:nvSpPr>
        <p:spPr>
          <a:xfrm>
            <a:off x="2797455" y="3999714"/>
            <a:ext cx="2354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GateWay</a:t>
            </a:r>
            <a:r>
              <a:rPr lang="ko-KR" altLang="en-US" sz="2000" b="1" dirty="0"/>
              <a:t>에서 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Data</a:t>
            </a:r>
            <a:r>
              <a:rPr lang="ko-KR" altLang="en-US" sz="2000" b="1" dirty="0"/>
              <a:t> 전송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37C097-B4F2-413A-9F30-B6EFD6CF00D3}"/>
              </a:ext>
            </a:extLst>
          </p:cNvPr>
          <p:cNvSpPr/>
          <p:nvPr/>
        </p:nvSpPr>
        <p:spPr>
          <a:xfrm>
            <a:off x="6645910" y="3449980"/>
            <a:ext cx="3524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 </a:t>
            </a:r>
            <a:r>
              <a:rPr lang="en-US" altLang="ko-KR" sz="2000" b="1" dirty="0" err="1"/>
              <a:t>GateWay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전송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5D10C6-99F6-4889-B5A4-897F2F4965F9}"/>
              </a:ext>
            </a:extLst>
          </p:cNvPr>
          <p:cNvSpPr/>
          <p:nvPr/>
        </p:nvSpPr>
        <p:spPr>
          <a:xfrm>
            <a:off x="7024605" y="3999714"/>
            <a:ext cx="2767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Things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전송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13111" y="5936935"/>
            <a:ext cx="12178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“IoT </a:t>
            </a:r>
            <a:r>
              <a:rPr lang="en-US" altLang="ko-KR" sz="2400" b="1" dirty="0" err="1"/>
              <a:t>GateWay</a:t>
            </a:r>
            <a:r>
              <a:rPr lang="en-US" altLang="ko-KR" sz="2400" b="1" dirty="0"/>
              <a:t>”</a:t>
            </a:r>
            <a:r>
              <a:rPr lang="ko-KR" altLang="en-US" sz="2400" b="1" dirty="0"/>
              <a:t>는 인터넷과 사물 사이를 연결해주는 중간매체 역할을 한다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인터넷을 통해 사용자가 명령을 보내면 사물에게 전달하고 사물은 명령을 수행한다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69C491-E0CE-4508-96AB-B507C7476F30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8656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Wemos d1 miniì ëí ì´ë¯¸ì§ ê²ìê²°ê³¼">
            <a:extLst>
              <a:ext uri="{FF2B5EF4-FFF2-40B4-BE49-F238E27FC236}">
                <a16:creationId xmlns:a16="http://schemas.microsoft.com/office/drawing/2014/main" id="{0391DC1E-378C-4633-9D6D-7B846AA3A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r="21814"/>
          <a:stretch/>
        </p:blipFill>
        <p:spPr bwMode="auto">
          <a:xfrm>
            <a:off x="810751" y="2821736"/>
            <a:ext cx="1919297" cy="25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0984D8-2763-4B28-B8DD-85BA2909C30B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606075" y="5538854"/>
            <a:ext cx="2328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IoT </a:t>
            </a:r>
            <a:r>
              <a:rPr lang="en-US" altLang="ko-KR" sz="2000" b="1" dirty="0" err="1"/>
              <a:t>GateWay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Wemos</a:t>
            </a:r>
            <a:r>
              <a:rPr lang="en-US" altLang="ko-KR" sz="2000" b="1" dirty="0"/>
              <a:t> D1 mini)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80BEF-B97C-4E85-8AC9-84189A36E418}"/>
              </a:ext>
            </a:extLst>
          </p:cNvPr>
          <p:cNvSpPr/>
          <p:nvPr/>
        </p:nvSpPr>
        <p:spPr>
          <a:xfrm>
            <a:off x="3540799" y="1858907"/>
            <a:ext cx="8403599" cy="4796603"/>
          </a:xfrm>
          <a:prstGeom prst="rect">
            <a:avLst/>
          </a:prstGeom>
          <a:solidFill>
            <a:schemeClr val="dk1">
              <a:alpha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3540798" y="5572498"/>
            <a:ext cx="8403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“IoT </a:t>
            </a:r>
            <a:r>
              <a:rPr lang="en-US" altLang="ko-KR" sz="2400" b="1" dirty="0" err="1"/>
              <a:t>GateWay</a:t>
            </a:r>
            <a:r>
              <a:rPr lang="en-US" altLang="ko-KR" sz="2400" b="1" dirty="0"/>
              <a:t>”</a:t>
            </a:r>
            <a:r>
              <a:rPr lang="ko-KR" altLang="en-US" sz="2400" b="1" dirty="0"/>
              <a:t>가 </a:t>
            </a:r>
            <a:r>
              <a:rPr lang="en-US" altLang="ko-KR" sz="2400" b="1" dirty="0"/>
              <a:t>Webserver</a:t>
            </a:r>
            <a:r>
              <a:rPr lang="ko-KR" altLang="en-US" sz="2400" b="1" dirty="0"/>
              <a:t>를 구축하여</a:t>
            </a:r>
            <a:r>
              <a:rPr lang="en-US" altLang="ko-KR" sz="2400" b="1" dirty="0"/>
              <a:t>, </a:t>
            </a:r>
          </a:p>
          <a:p>
            <a:pPr algn="ctr"/>
            <a:r>
              <a:rPr lang="ko-KR" altLang="en-US" sz="2400" b="1" dirty="0"/>
              <a:t>실시간으로 데이터 전달 및 보관을 함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FF2633-8D49-47F6-8F54-1E9164EDA087}"/>
              </a:ext>
            </a:extLst>
          </p:cNvPr>
          <p:cNvSpPr/>
          <p:nvPr/>
        </p:nvSpPr>
        <p:spPr>
          <a:xfrm>
            <a:off x="2792158" y="3807503"/>
            <a:ext cx="579120" cy="533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1456-81D7-408E-9834-7589C80E2BA4}"/>
              </a:ext>
            </a:extLst>
          </p:cNvPr>
          <p:cNvSpPr/>
          <p:nvPr/>
        </p:nvSpPr>
        <p:spPr>
          <a:xfrm>
            <a:off x="3807829" y="2099054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2A635C-0442-42DB-AA65-A7DF1D7DD58B}"/>
              </a:ext>
            </a:extLst>
          </p:cNvPr>
          <p:cNvSpPr/>
          <p:nvPr/>
        </p:nvSpPr>
        <p:spPr>
          <a:xfrm>
            <a:off x="7900081" y="2083656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E5D67F-ADF4-4C47-BC8F-C92C68BD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69" y="2185255"/>
            <a:ext cx="3757000" cy="29327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1FD94E-BD23-41D6-A01A-8774A9EE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862" y="2123804"/>
            <a:ext cx="3190181" cy="301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984D8-2763-4B28-B8DD-85BA2909C30B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IoT Device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40440" y="5538854"/>
            <a:ext cx="3459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Smart Stand Light</a:t>
            </a:r>
            <a:endParaRPr lang="ko-KR" altLang="en-US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en-US" altLang="ko-KR" sz="2000" b="1" dirty="0" err="1"/>
              <a:t>Things+Arduino+Module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21356-18DB-4E31-BFF2-22C6349B7DC8}"/>
              </a:ext>
            </a:extLst>
          </p:cNvPr>
          <p:cNvGrpSpPr/>
          <p:nvPr/>
        </p:nvGrpSpPr>
        <p:grpSpPr>
          <a:xfrm>
            <a:off x="581499" y="2936126"/>
            <a:ext cx="2377801" cy="2493652"/>
            <a:chOff x="9505950" y="2786986"/>
            <a:chExt cx="1885950" cy="1977837"/>
          </a:xfrm>
        </p:grpSpPr>
        <p:pic>
          <p:nvPicPr>
            <p:cNvPr id="5126" name="Picture 6" descr="ê´ë ¨ ì´ë¯¸ì§">
              <a:extLst>
                <a:ext uri="{FF2B5EF4-FFF2-40B4-BE49-F238E27FC236}">
                  <a16:creationId xmlns:a16="http://schemas.microsoft.com/office/drawing/2014/main" id="{ACEEA775-DEF0-46DD-8D03-85C0BAC03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50" y="2786986"/>
              <a:ext cx="188595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emos d1 miniì ëí ì´ë¯¸ì§ ê²ìê²°ê³¼">
              <a:extLst>
                <a:ext uri="{FF2B5EF4-FFF2-40B4-BE49-F238E27FC236}">
                  <a16:creationId xmlns:a16="http://schemas.microsoft.com/office/drawing/2014/main" id="{13B63AA2-43D5-4F3D-87CB-4CFF7F9AB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8" r="21814"/>
            <a:stretch/>
          </p:blipFill>
          <p:spPr bwMode="auto">
            <a:xfrm>
              <a:off x="10670857" y="4020298"/>
              <a:ext cx="501015" cy="65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ë¦´ë ì´ëª¨ë pngì ëí ì´ë¯¸ì§ ê²ìê²°ê³¼">
              <a:extLst>
                <a:ext uri="{FF2B5EF4-FFF2-40B4-BE49-F238E27FC236}">
                  <a16:creationId xmlns:a16="http://schemas.microsoft.com/office/drawing/2014/main" id="{992598BC-674E-4928-82C8-8FC908E9C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6671" y="3975589"/>
              <a:ext cx="789234" cy="78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80BEF-B97C-4E85-8AC9-84189A36E418}"/>
              </a:ext>
            </a:extLst>
          </p:cNvPr>
          <p:cNvSpPr/>
          <p:nvPr/>
        </p:nvSpPr>
        <p:spPr>
          <a:xfrm>
            <a:off x="3540799" y="1858907"/>
            <a:ext cx="8403599" cy="4796603"/>
          </a:xfrm>
          <a:prstGeom prst="rect">
            <a:avLst/>
          </a:prstGeom>
          <a:solidFill>
            <a:schemeClr val="dk1">
              <a:alpha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3540798" y="5572498"/>
            <a:ext cx="8403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“Smart Stand Light”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에서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Data</a:t>
            </a:r>
            <a:r>
              <a:rPr lang="ko-KR" altLang="en-US" sz="2400" b="1" dirty="0"/>
              <a:t>를 주고받아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어디서든 </a:t>
            </a:r>
            <a:r>
              <a:rPr lang="en-US" altLang="ko-KR" sz="2400" b="1" dirty="0"/>
              <a:t>On/Off</a:t>
            </a:r>
            <a:r>
              <a:rPr lang="ko-KR" altLang="en-US" sz="2400" b="1" dirty="0"/>
              <a:t> 명령을 수행한다</a:t>
            </a:r>
            <a:endParaRPr lang="en-US" altLang="ko-KR" sz="2400" b="1" dirty="0"/>
          </a:p>
          <a:p>
            <a:pPr algn="ctr"/>
            <a:endParaRPr lang="ko-KR" altLang="en-US" sz="2400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FF2633-8D49-47F6-8F54-1E9164EDA087}"/>
              </a:ext>
            </a:extLst>
          </p:cNvPr>
          <p:cNvSpPr/>
          <p:nvPr/>
        </p:nvSpPr>
        <p:spPr>
          <a:xfrm>
            <a:off x="2792158" y="3807503"/>
            <a:ext cx="579120" cy="533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1456-81D7-408E-9834-7589C80E2BA4}"/>
              </a:ext>
            </a:extLst>
          </p:cNvPr>
          <p:cNvSpPr/>
          <p:nvPr/>
        </p:nvSpPr>
        <p:spPr>
          <a:xfrm>
            <a:off x="3807829" y="2099054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2A635C-0442-42DB-AA65-A7DF1D7DD58B}"/>
              </a:ext>
            </a:extLst>
          </p:cNvPr>
          <p:cNvSpPr/>
          <p:nvPr/>
        </p:nvSpPr>
        <p:spPr>
          <a:xfrm>
            <a:off x="7900081" y="2083656"/>
            <a:ext cx="3778640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ADBF9A-FD5B-4999-884A-3F4F62FF0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5" t="762" r="18222" b="3580"/>
          <a:stretch/>
        </p:blipFill>
        <p:spPr>
          <a:xfrm>
            <a:off x="7920401" y="2123457"/>
            <a:ext cx="3728512" cy="30442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2A5E34-E874-4E58-B7E7-FB94FA9A6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765" y="2110315"/>
            <a:ext cx="3072767" cy="307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Smart Home Device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459A-6204-4FB6-BA88-A3D190D11A74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0984D8-2763-4B28-B8DD-85BA2909C30B}"/>
              </a:ext>
            </a:extLst>
          </p:cNvPr>
          <p:cNvSpPr/>
          <p:nvPr/>
        </p:nvSpPr>
        <p:spPr>
          <a:xfrm>
            <a:off x="247601" y="1858908"/>
            <a:ext cx="3045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Application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590A0-01BA-4E3A-AAD7-7F447765A90F}"/>
              </a:ext>
            </a:extLst>
          </p:cNvPr>
          <p:cNvSpPr/>
          <p:nvPr/>
        </p:nvSpPr>
        <p:spPr>
          <a:xfrm>
            <a:off x="901480" y="5538854"/>
            <a:ext cx="17378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Smart Home</a:t>
            </a:r>
          </a:p>
          <a:p>
            <a:pPr algn="ctr"/>
            <a:r>
              <a:rPr lang="en-US" altLang="ko-KR" sz="2000" b="1" dirty="0"/>
              <a:t>Application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80BEF-B97C-4E85-8AC9-84189A36E418}"/>
              </a:ext>
            </a:extLst>
          </p:cNvPr>
          <p:cNvSpPr/>
          <p:nvPr/>
        </p:nvSpPr>
        <p:spPr>
          <a:xfrm>
            <a:off x="3540799" y="1858907"/>
            <a:ext cx="8403599" cy="4796603"/>
          </a:xfrm>
          <a:prstGeom prst="rect">
            <a:avLst/>
          </a:prstGeom>
          <a:solidFill>
            <a:schemeClr val="dk1">
              <a:alpha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9E728-92E3-4D0B-B84A-9F2DA1C5ED39}"/>
              </a:ext>
            </a:extLst>
          </p:cNvPr>
          <p:cNvSpPr/>
          <p:nvPr/>
        </p:nvSpPr>
        <p:spPr>
          <a:xfrm>
            <a:off x="3540798" y="5572498"/>
            <a:ext cx="8403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IoT </a:t>
            </a:r>
            <a:r>
              <a:rPr lang="en-US" altLang="ko-KR" sz="2400" b="1" dirty="0" err="1"/>
              <a:t>GateWay</a:t>
            </a:r>
            <a:r>
              <a:rPr lang="ko-KR" altLang="en-US" sz="2400" b="1" dirty="0"/>
              <a:t>와 송수신을 위한 앱으로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IoT Device</a:t>
            </a:r>
            <a:r>
              <a:rPr lang="ko-KR" altLang="en-US" sz="2400" b="1" dirty="0"/>
              <a:t>의 상태 확인 및 명령 전달을 할 수 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FF2633-8D49-47F6-8F54-1E9164EDA087}"/>
              </a:ext>
            </a:extLst>
          </p:cNvPr>
          <p:cNvSpPr/>
          <p:nvPr/>
        </p:nvSpPr>
        <p:spPr>
          <a:xfrm>
            <a:off x="2792158" y="3807503"/>
            <a:ext cx="579120" cy="533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F1456-81D7-408E-9834-7589C80E2BA4}"/>
              </a:ext>
            </a:extLst>
          </p:cNvPr>
          <p:cNvSpPr/>
          <p:nvPr/>
        </p:nvSpPr>
        <p:spPr>
          <a:xfrm>
            <a:off x="3807829" y="2099054"/>
            <a:ext cx="7870892" cy="3084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3C4948-A9FB-4142-9B15-35ECCB817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07" y="2895843"/>
            <a:ext cx="1543049" cy="15430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8A2E98-DB58-4664-85A6-6CD61374A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9"/>
          <a:stretch/>
        </p:blipFill>
        <p:spPr>
          <a:xfrm>
            <a:off x="4116391" y="2112975"/>
            <a:ext cx="1773571" cy="30547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D60F3EC-16FB-4A99-9AC1-9E46E4ED8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8"/>
          <a:stretch/>
        </p:blipFill>
        <p:spPr>
          <a:xfrm>
            <a:off x="7782822" y="2115435"/>
            <a:ext cx="1773571" cy="30324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52F74E-FC4E-41E4-982F-712951D45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4"/>
          <a:stretch/>
        </p:blipFill>
        <p:spPr>
          <a:xfrm>
            <a:off x="9615341" y="2130905"/>
            <a:ext cx="1773571" cy="3018852"/>
          </a:xfrm>
          <a:prstGeom prst="rect">
            <a:avLst/>
          </a:prstGeom>
        </p:spPr>
      </p:pic>
      <p:pic>
        <p:nvPicPr>
          <p:cNvPr id="5120" name="그림 5119">
            <a:extLst>
              <a:ext uri="{FF2B5EF4-FFF2-40B4-BE49-F238E27FC236}">
                <a16:creationId xmlns:a16="http://schemas.microsoft.com/office/drawing/2014/main" id="{43CC185C-0EF6-4B0D-BAF1-AF9942953F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01"/>
          <a:stretch/>
        </p:blipFill>
        <p:spPr>
          <a:xfrm>
            <a:off x="5948909" y="2120513"/>
            <a:ext cx="1774965" cy="3048169"/>
          </a:xfrm>
          <a:prstGeom prst="rect">
            <a:avLst/>
          </a:prstGeom>
        </p:spPr>
      </p:pic>
      <p:pic>
        <p:nvPicPr>
          <p:cNvPr id="1026" name="Picture 2" descr="thunkableì ëí ì´ë¯¸ì§ ê²ìê²°ê³¼">
            <a:extLst>
              <a:ext uri="{FF2B5EF4-FFF2-40B4-BE49-F238E27FC236}">
                <a16:creationId xmlns:a16="http://schemas.microsoft.com/office/drawing/2014/main" id="{5C31B9A6-791A-450A-B922-2F676994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6" y="4109384"/>
            <a:ext cx="2716746" cy="14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코딩 및 테스트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53603F-8081-46F5-AADB-024A2740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520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DC9AB6-ED56-43C4-A8B2-1841DE95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83" y="2828338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B2642-D713-4CFA-B30C-C44715DF9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57" y="2828340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571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71C821-D2FD-48CF-88CA-FF25F44B49FE}"/>
              </a:ext>
            </a:extLst>
          </p:cNvPr>
          <p:cNvSpPr/>
          <p:nvPr/>
        </p:nvSpPr>
        <p:spPr>
          <a:xfrm>
            <a:off x="0" y="0"/>
            <a:ext cx="12192000" cy="1645920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582B-A839-4307-B369-98CABBF7E34F}"/>
              </a:ext>
            </a:extLst>
          </p:cNvPr>
          <p:cNvSpPr txBox="1"/>
          <p:nvPr/>
        </p:nvSpPr>
        <p:spPr>
          <a:xfrm>
            <a:off x="0" y="36129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Production Process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3C00E-7C3D-46F9-8EC4-61445A7E7C92}"/>
              </a:ext>
            </a:extLst>
          </p:cNvPr>
          <p:cNvSpPr/>
          <p:nvPr/>
        </p:nvSpPr>
        <p:spPr>
          <a:xfrm>
            <a:off x="0" y="1645920"/>
            <a:ext cx="12192000" cy="521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7588E2-66BF-42D3-85FB-5BA311912EFB}"/>
              </a:ext>
            </a:extLst>
          </p:cNvPr>
          <p:cNvSpPr/>
          <p:nvPr/>
        </p:nvSpPr>
        <p:spPr>
          <a:xfrm>
            <a:off x="363657" y="1944742"/>
            <a:ext cx="11464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IoT </a:t>
            </a:r>
            <a:r>
              <a:rPr lang="en-US" altLang="ko-KR" sz="3200" b="1" dirty="0" err="1"/>
              <a:t>GateWay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코딩 및 테스트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461E08-F498-4C23-938F-D60161D4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7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12D78E-0A9F-427E-89F7-CA04AECD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19" y="2841746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E03E6-0814-4A8C-8D63-FC3C7C12F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751" y="2828339"/>
            <a:ext cx="3654959" cy="365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42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358</Words>
  <Application>Microsoft Office PowerPoint</Application>
  <PresentationFormat>와이드스크린</PresentationFormat>
  <Paragraphs>74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인재훈</dc:creator>
  <cp:lastModifiedBy>인재훈</cp:lastModifiedBy>
  <cp:revision>26</cp:revision>
  <dcterms:created xsi:type="dcterms:W3CDTF">2019-05-20T12:27:04Z</dcterms:created>
  <dcterms:modified xsi:type="dcterms:W3CDTF">2019-06-01T11:16:34Z</dcterms:modified>
</cp:coreProperties>
</file>